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67F5-206C-4881-9625-74313518B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FAF44-F816-414C-8828-02AD5E553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37B7F-1599-480A-9DF8-BC14E5F1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7A7-859D-4A73-BE5E-0B481B28802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EB1B-355F-4499-8037-09DF3AD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08FB-B45E-4E12-91A3-46875C1B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51E5-2357-4BE2-93EC-653371F83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2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2DC7-3C70-405A-BB54-591F5938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506A5-8212-4484-AE80-5E7B31413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9E254-7070-466C-BCE4-346ACDC1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7A7-859D-4A73-BE5E-0B481B28802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1038A-7352-4BE6-8CEA-931C97D6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E5599-978E-4B8D-BABA-DD66EACE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51E5-2357-4BE2-93EC-653371F83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6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209E4-1071-4C5B-A869-C34341098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B5F1D-7084-4C79-820F-6054C4A20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1D47C-52CB-4222-BBD7-EA18DE6F0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7A7-859D-4A73-BE5E-0B481B28802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E9896-E529-48BD-8BB0-543275F4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5F40D-6E28-461D-A148-766E70D5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51E5-2357-4BE2-93EC-653371F83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8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8E220-A4D5-431B-986E-624F6F02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77295-F844-40F4-81FE-206FF2903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7EA78-BECC-4E55-8640-DC2F7253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7A7-859D-4A73-BE5E-0B481B28802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1BD09-1B36-496A-84F1-D7B419EA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23AA0-F9ED-46EF-955C-6DBCE572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51E5-2357-4BE2-93EC-653371F83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8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1F4A-BF8C-4C9D-AD23-A2C57FBA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53D5A-2254-4185-944B-DA9EEB2FF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9E7B6-05E2-470F-ACC2-6133E402F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7A7-859D-4A73-BE5E-0B481B28802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EE28C-D2FD-4AE1-991D-01BD65E4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65865-2722-408D-A035-E7297C4C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51E5-2357-4BE2-93EC-653371F83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3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7989-5DC8-4D6F-9C63-E4DE5ACB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CEA6F-8C2B-402B-B552-2B7A36078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01C31-904A-45F4-87A5-BCA210470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FD1FB-625B-4DB4-A886-38DB411E2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7A7-859D-4A73-BE5E-0B481B28802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5323B-00A0-4001-B535-CBF5DEFF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94794-C5D7-49BB-84EB-0DE03E4C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51E5-2357-4BE2-93EC-653371F83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75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99C3-2286-4C05-9B2C-61BE6C0C5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713B8-ECB8-4604-986E-44E9E3F3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E6107-1189-46E0-8915-B4B76DE3E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F4B21-F103-499E-82C2-A628699C4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83017-6939-4628-9A81-0439E1203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C91D7-A204-46C1-B204-364903B6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7A7-859D-4A73-BE5E-0B481B28802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2A5DA2-FC1D-416A-A488-3DDD8DA3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D50550-DE32-4C3D-B72F-D0B42FFE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51E5-2357-4BE2-93EC-653371F83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98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BF2B7-6C24-4257-B217-7D65307D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99186-C08E-40A4-AA1B-09C0CC43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7A7-859D-4A73-BE5E-0B481B28802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4EA39-E8C3-4381-A3BB-AEBB3DC7F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0889C-34CA-4EBC-AEED-ABE1A847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51E5-2357-4BE2-93EC-653371F83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1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4A638-F1D5-4C5B-BF21-519E11FA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7A7-859D-4A73-BE5E-0B481B28802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AA707-48CA-4B7F-B862-553773E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E6172-D52D-4AE8-AC35-2B6B5632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51E5-2357-4BE2-93EC-653371F83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55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69F1-9BD1-4AB8-B3B2-D8DE62E9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4FCA4-23A2-4C4B-85C7-A26EB036F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C0107-9265-45B1-87A9-D43C16815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A6BEC-00D1-472E-9429-3BBB303F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7A7-859D-4A73-BE5E-0B481B28802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6C6AF-20FD-4DAE-85B1-3F85E7B3C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816C7-B60F-465D-A850-75851BFF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51E5-2357-4BE2-93EC-653371F83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35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49BE-189B-4C51-A01E-00551616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155D36-A0C9-4719-8315-FD5A7A7B2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E2486-EA6E-419D-8ED8-B87DE488B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020CD-ED88-44AA-802D-914C99D8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7A7-859D-4A73-BE5E-0B481B28802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61A84-6C9B-4C81-92F9-E72722ED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EDA75-A61E-48A8-91FD-2FCEE238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51E5-2357-4BE2-93EC-653371F83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38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3EB2C-415F-4AE3-85A2-E0E8F9E0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87B2-30DB-41BA-8BF7-15AF2930D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5DB52-1D75-4E5A-B26E-2BE0BD008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97A7-859D-4A73-BE5E-0B481B28802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E6268-8451-41F3-9D05-9A79790AF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05322-F918-419C-A951-4AE2E9CB3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751E5-2357-4BE2-93EC-653371F83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2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8674E4-7FCC-45CC-B47F-34F16F9FA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03"/>
          <a:stretch/>
        </p:blipFill>
        <p:spPr>
          <a:xfrm>
            <a:off x="4579" y="-38101"/>
            <a:ext cx="10663421" cy="6863117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3EA32-B536-4202-BF8D-C64A75F4600B}"/>
              </a:ext>
            </a:extLst>
          </p:cNvPr>
          <p:cNvSpPr/>
          <p:nvPr/>
        </p:nvSpPr>
        <p:spPr>
          <a:xfrm>
            <a:off x="0" y="6274191"/>
            <a:ext cx="12191997" cy="5837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E369B-827A-4034-B908-4810380F7998}"/>
              </a:ext>
            </a:extLst>
          </p:cNvPr>
          <p:cNvSpPr/>
          <p:nvPr/>
        </p:nvSpPr>
        <p:spPr>
          <a:xfrm>
            <a:off x="-1" y="-1"/>
            <a:ext cx="12191997" cy="10156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BC6755-104F-48A4-8610-3074A93BDC46}"/>
              </a:ext>
            </a:extLst>
          </p:cNvPr>
          <p:cNvSpPr txBox="1"/>
          <p:nvPr/>
        </p:nvSpPr>
        <p:spPr>
          <a:xfrm>
            <a:off x="3548661" y="23513"/>
            <a:ext cx="5208972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GREYHOUND</a:t>
            </a:r>
          </a:p>
        </p:txBody>
      </p:sp>
      <p:sp>
        <p:nvSpPr>
          <p:cNvPr id="7" name="AutoShape 2" descr="brand-logo">
            <a:extLst>
              <a:ext uri="{FF2B5EF4-FFF2-40B4-BE49-F238E27FC236}">
                <a16:creationId xmlns:a16="http://schemas.microsoft.com/office/drawing/2014/main" id="{09AAE1EC-2ACC-46F2-A751-8C8506CFA0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48167"/>
            <a:ext cx="333233" cy="33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648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34AAB3-8F11-4817-842B-0237B7E4D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9FC703-B7E9-4561-9E5E-FF3415C310BC}"/>
              </a:ext>
            </a:extLst>
          </p:cNvPr>
          <p:cNvSpPr/>
          <p:nvPr/>
        </p:nvSpPr>
        <p:spPr>
          <a:xfrm>
            <a:off x="-19051" y="0"/>
            <a:ext cx="12191997" cy="8461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752F3-DCCA-4F70-A705-5E9D912ABE35}"/>
              </a:ext>
            </a:extLst>
          </p:cNvPr>
          <p:cNvSpPr/>
          <p:nvPr/>
        </p:nvSpPr>
        <p:spPr>
          <a:xfrm>
            <a:off x="-19051" y="6000750"/>
            <a:ext cx="12191997" cy="857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F0152-C314-47D7-98BF-2D57B995A2CF}"/>
              </a:ext>
            </a:extLst>
          </p:cNvPr>
          <p:cNvSpPr txBox="1"/>
          <p:nvPr/>
        </p:nvSpPr>
        <p:spPr>
          <a:xfrm>
            <a:off x="218363" y="246220"/>
            <a:ext cx="4558353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MARKET PANELS </a:t>
            </a:r>
            <a:r>
              <a:rPr lang="en-GB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(EVEN / ODD)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C7555-B4E1-4309-87EA-D49E877A4D97}"/>
              </a:ext>
            </a:extLst>
          </p:cNvPr>
          <p:cNvSpPr txBox="1"/>
          <p:nvPr/>
        </p:nvSpPr>
        <p:spPr>
          <a:xfrm>
            <a:off x="-28136" y="923556"/>
            <a:ext cx="2461848" cy="329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Even/Odd market panel provides the option of predicting if the number of the winning dog will be odd or even.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that the number of the winning dog in the event will be odd, simply click on the odds of the odd option.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949B4-00A3-4BB4-89EF-D71D217402CD}"/>
              </a:ext>
            </a:extLst>
          </p:cNvPr>
          <p:cNvSpPr txBox="1"/>
          <p:nvPr/>
        </p:nvSpPr>
        <p:spPr>
          <a:xfrm>
            <a:off x="9394873" y="910120"/>
            <a:ext cx="2461848" cy="16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that the number of the winning dog in the event will be even, simply click on the odds of the even option.</a:t>
            </a:r>
          </a:p>
        </p:txBody>
      </p:sp>
    </p:spTree>
    <p:extLst>
      <p:ext uri="{BB962C8B-B14F-4D97-AF65-F5344CB8AC3E}">
        <p14:creationId xmlns:p14="http://schemas.microsoft.com/office/powerpoint/2010/main" val="3816482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10E0E3-581F-40A8-8115-F4AE9A1B5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5" y="1673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9FC703-B7E9-4561-9E5E-FF3415C310BC}"/>
              </a:ext>
            </a:extLst>
          </p:cNvPr>
          <p:cNvSpPr/>
          <p:nvPr/>
        </p:nvSpPr>
        <p:spPr>
          <a:xfrm>
            <a:off x="-19051" y="0"/>
            <a:ext cx="12191997" cy="8461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752F3-DCCA-4F70-A705-5E9D912ABE35}"/>
              </a:ext>
            </a:extLst>
          </p:cNvPr>
          <p:cNvSpPr/>
          <p:nvPr/>
        </p:nvSpPr>
        <p:spPr>
          <a:xfrm>
            <a:off x="-19051" y="6000750"/>
            <a:ext cx="12191997" cy="857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F0152-C314-47D7-98BF-2D57B995A2CF}"/>
              </a:ext>
            </a:extLst>
          </p:cNvPr>
          <p:cNvSpPr txBox="1"/>
          <p:nvPr/>
        </p:nvSpPr>
        <p:spPr>
          <a:xfrm>
            <a:off x="218363" y="246220"/>
            <a:ext cx="5186150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MARKET PANELS </a:t>
            </a:r>
            <a:r>
              <a:rPr lang="en-GB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(OVER / UNDER 3.5)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865C4-E770-4181-B017-98924BB0A39C}"/>
              </a:ext>
            </a:extLst>
          </p:cNvPr>
          <p:cNvSpPr txBox="1"/>
          <p:nvPr/>
        </p:nvSpPr>
        <p:spPr>
          <a:xfrm>
            <a:off x="-28136" y="923556"/>
            <a:ext cx="2461848" cy="329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Over/Under 3.5 market panel provides the option of predicting if the number of the winning dog will be over 3.5 or under 3.5.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that the number of the winning dog in the event will be over 3.5, simply click on the odds of the over 3.5 option.(4,5,6,)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A17EBC-7452-4423-A446-591056DCA5B6}"/>
              </a:ext>
            </a:extLst>
          </p:cNvPr>
          <p:cNvSpPr/>
          <p:nvPr/>
        </p:nvSpPr>
        <p:spPr>
          <a:xfrm>
            <a:off x="9326880" y="923556"/>
            <a:ext cx="2771335" cy="167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that the number of the winning dog in the event will be below 3.5, simply click on the odds of the under 3.5 option.(1,2,3)</a:t>
            </a:r>
          </a:p>
        </p:txBody>
      </p:sp>
    </p:spTree>
    <p:extLst>
      <p:ext uri="{BB962C8B-B14F-4D97-AF65-F5344CB8AC3E}">
        <p14:creationId xmlns:p14="http://schemas.microsoft.com/office/powerpoint/2010/main" val="246790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D36FA-7866-415B-8E06-504D65ECF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9FC703-B7E9-4561-9E5E-FF3415C310BC}"/>
              </a:ext>
            </a:extLst>
          </p:cNvPr>
          <p:cNvSpPr/>
          <p:nvPr/>
        </p:nvSpPr>
        <p:spPr>
          <a:xfrm>
            <a:off x="-19051" y="0"/>
            <a:ext cx="12191997" cy="8461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752F3-DCCA-4F70-A705-5E9D912ABE35}"/>
              </a:ext>
            </a:extLst>
          </p:cNvPr>
          <p:cNvSpPr/>
          <p:nvPr/>
        </p:nvSpPr>
        <p:spPr>
          <a:xfrm>
            <a:off x="-19051" y="6000750"/>
            <a:ext cx="12191997" cy="857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F0152-C314-47D7-98BF-2D57B995A2CF}"/>
              </a:ext>
            </a:extLst>
          </p:cNvPr>
          <p:cNvSpPr txBox="1"/>
          <p:nvPr/>
        </p:nvSpPr>
        <p:spPr>
          <a:xfrm>
            <a:off x="218363" y="246220"/>
            <a:ext cx="3115387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PLACE BET PANEL</a:t>
            </a:r>
            <a:endParaRPr lang="en-GB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0DF10-0A10-4AD7-BF71-F8DE9A594D3D}"/>
              </a:ext>
            </a:extLst>
          </p:cNvPr>
          <p:cNvSpPr txBox="1"/>
          <p:nvPr/>
        </p:nvSpPr>
        <p:spPr>
          <a:xfrm>
            <a:off x="-28136" y="1809823"/>
            <a:ext cx="2461848" cy="264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Place Bet panel shows the bet slip of the predictions a punter has made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selecting or making predictions, you enter the amount to stake and click on Place Bet to complete the process.</a:t>
            </a:r>
          </a:p>
        </p:txBody>
      </p:sp>
    </p:spTree>
    <p:extLst>
      <p:ext uri="{BB962C8B-B14F-4D97-AF65-F5344CB8AC3E}">
        <p14:creationId xmlns:p14="http://schemas.microsoft.com/office/powerpoint/2010/main" val="272330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944C44-3F27-4BDF-B810-BA95E24DA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9FC703-B7E9-4561-9E5E-FF3415C310BC}"/>
              </a:ext>
            </a:extLst>
          </p:cNvPr>
          <p:cNvSpPr/>
          <p:nvPr/>
        </p:nvSpPr>
        <p:spPr>
          <a:xfrm>
            <a:off x="-19051" y="0"/>
            <a:ext cx="12191997" cy="8461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752F3-DCCA-4F70-A705-5E9D912ABE35}"/>
              </a:ext>
            </a:extLst>
          </p:cNvPr>
          <p:cNvSpPr/>
          <p:nvPr/>
        </p:nvSpPr>
        <p:spPr>
          <a:xfrm>
            <a:off x="-19051" y="6000750"/>
            <a:ext cx="12191997" cy="857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F0152-C314-47D7-98BF-2D57B995A2CF}"/>
              </a:ext>
            </a:extLst>
          </p:cNvPr>
          <p:cNvSpPr txBox="1"/>
          <p:nvPr/>
        </p:nvSpPr>
        <p:spPr>
          <a:xfrm>
            <a:off x="218363" y="246220"/>
            <a:ext cx="5396374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RESULTS / EVENT TIME PANEL</a:t>
            </a:r>
            <a:endParaRPr lang="en-GB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820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FE8BD0-59F5-4A76-8793-374F623DA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9FC703-B7E9-4561-9E5E-FF3415C310BC}"/>
              </a:ext>
            </a:extLst>
          </p:cNvPr>
          <p:cNvSpPr/>
          <p:nvPr/>
        </p:nvSpPr>
        <p:spPr>
          <a:xfrm>
            <a:off x="-19051" y="0"/>
            <a:ext cx="12191997" cy="8461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752F3-DCCA-4F70-A705-5E9D912ABE35}"/>
              </a:ext>
            </a:extLst>
          </p:cNvPr>
          <p:cNvSpPr/>
          <p:nvPr/>
        </p:nvSpPr>
        <p:spPr>
          <a:xfrm>
            <a:off x="-19051" y="6000750"/>
            <a:ext cx="12191997" cy="857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F0152-C314-47D7-98BF-2D57B995A2CF}"/>
              </a:ext>
            </a:extLst>
          </p:cNvPr>
          <p:cNvSpPr txBox="1"/>
          <p:nvPr/>
        </p:nvSpPr>
        <p:spPr>
          <a:xfrm>
            <a:off x="218363" y="246220"/>
            <a:ext cx="5155742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RESULTS / EVENT TIME PANEL</a:t>
            </a:r>
            <a:endParaRPr lang="en-GB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267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93F2F8-B4F7-441D-9516-044F7B32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73523B-1565-4752-871E-AA8330BC38B0}"/>
              </a:ext>
            </a:extLst>
          </p:cNvPr>
          <p:cNvSpPr/>
          <p:nvPr/>
        </p:nvSpPr>
        <p:spPr>
          <a:xfrm>
            <a:off x="-19051" y="0"/>
            <a:ext cx="12191997" cy="62779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073B0-00AD-4CDC-A253-C69CFDE8FE18}"/>
              </a:ext>
            </a:extLst>
          </p:cNvPr>
          <p:cNvSpPr/>
          <p:nvPr/>
        </p:nvSpPr>
        <p:spPr>
          <a:xfrm>
            <a:off x="3" y="6523630"/>
            <a:ext cx="12191997" cy="3343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D6798-2512-4781-B012-42A486778A99}"/>
              </a:ext>
            </a:extLst>
          </p:cNvPr>
          <p:cNvSpPr txBox="1"/>
          <p:nvPr/>
        </p:nvSpPr>
        <p:spPr>
          <a:xfrm>
            <a:off x="245659" y="54592"/>
            <a:ext cx="6782937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GREYHOUND INTERFACE </a:t>
            </a:r>
            <a:r>
              <a:rPr lang="en-GB" sz="16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(BEGINING OF EVENT)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500CC-836D-48EC-9399-278810A650AE}"/>
              </a:ext>
            </a:extLst>
          </p:cNvPr>
          <p:cNvSpPr txBox="1"/>
          <p:nvPr/>
        </p:nvSpPr>
        <p:spPr>
          <a:xfrm>
            <a:off x="0" y="2885661"/>
            <a:ext cx="3736756" cy="2002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Greyhounds beginning of event interface has the following features: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The scree that displays the dog racing event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This shows the countdown of a new race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This shows the countdown to the start of a new event</a:t>
            </a:r>
          </a:p>
          <a:p>
            <a:pPr>
              <a:lnSpc>
                <a:spcPct val="150000"/>
              </a:lnSpc>
            </a:pPr>
            <a:endParaRPr lang="en-US" sz="1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7CA9D0-F6A6-4F53-8067-C7CE896A5AF4}"/>
              </a:ext>
            </a:extLst>
          </p:cNvPr>
          <p:cNvSpPr/>
          <p:nvPr/>
        </p:nvSpPr>
        <p:spPr>
          <a:xfrm>
            <a:off x="3662582" y="2166425"/>
            <a:ext cx="4581085" cy="2588455"/>
          </a:xfrm>
          <a:prstGeom prst="roundRect">
            <a:avLst>
              <a:gd name="adj" fmla="val 8515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545630-BF8B-4C1E-8365-78C730FE9A97}"/>
              </a:ext>
            </a:extLst>
          </p:cNvPr>
          <p:cNvSpPr/>
          <p:nvPr/>
        </p:nvSpPr>
        <p:spPr>
          <a:xfrm>
            <a:off x="4951827" y="2719527"/>
            <a:ext cx="2076769" cy="627797"/>
          </a:xfrm>
          <a:prstGeom prst="roundRect">
            <a:avLst>
              <a:gd name="adj" fmla="val 8515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230A87-453F-455C-B170-4F4162AE2414}"/>
              </a:ext>
            </a:extLst>
          </p:cNvPr>
          <p:cNvSpPr/>
          <p:nvPr/>
        </p:nvSpPr>
        <p:spPr>
          <a:xfrm>
            <a:off x="2391508" y="4858997"/>
            <a:ext cx="4839286" cy="334370"/>
          </a:xfrm>
          <a:prstGeom prst="roundRect">
            <a:avLst>
              <a:gd name="adj" fmla="val 8515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C7A07F-1166-45BD-91A6-A2138D170918}"/>
              </a:ext>
            </a:extLst>
          </p:cNvPr>
          <p:cNvSpPr txBox="1"/>
          <p:nvPr/>
        </p:nvSpPr>
        <p:spPr>
          <a:xfrm>
            <a:off x="8262718" y="2165715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5D1BEC-5CCF-4A8F-8D59-DBF943831A5D}"/>
              </a:ext>
            </a:extLst>
          </p:cNvPr>
          <p:cNvSpPr txBox="1"/>
          <p:nvPr/>
        </p:nvSpPr>
        <p:spPr>
          <a:xfrm>
            <a:off x="7047647" y="2809179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964B25-CE16-4DEC-86CA-95FE68A506E9}"/>
              </a:ext>
            </a:extLst>
          </p:cNvPr>
          <p:cNvSpPr txBox="1"/>
          <p:nvPr/>
        </p:nvSpPr>
        <p:spPr>
          <a:xfrm>
            <a:off x="9037983" y="4858997"/>
            <a:ext cx="34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CF0D0F-1231-43D5-9B9C-40CA08703E98}"/>
              </a:ext>
            </a:extLst>
          </p:cNvPr>
          <p:cNvSpPr/>
          <p:nvPr/>
        </p:nvSpPr>
        <p:spPr>
          <a:xfrm>
            <a:off x="9535554" y="1505243"/>
            <a:ext cx="2267240" cy="2827606"/>
          </a:xfrm>
          <a:prstGeom prst="roundRect">
            <a:avLst>
              <a:gd name="adj" fmla="val 8515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2A7E59-8277-42CC-9E3A-4EA48C6FFF41}"/>
              </a:ext>
            </a:extLst>
          </p:cNvPr>
          <p:cNvSpPr txBox="1"/>
          <p:nvPr/>
        </p:nvSpPr>
        <p:spPr>
          <a:xfrm>
            <a:off x="7249845" y="4754880"/>
            <a:ext cx="34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6BD6C3-012E-4823-AFEE-91F7836D47D8}"/>
              </a:ext>
            </a:extLst>
          </p:cNvPr>
          <p:cNvSpPr txBox="1"/>
          <p:nvPr/>
        </p:nvSpPr>
        <p:spPr>
          <a:xfrm>
            <a:off x="10625421" y="4397332"/>
            <a:ext cx="34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65B86A-01F0-4444-A34B-1EEF3B143F24}"/>
              </a:ext>
            </a:extLst>
          </p:cNvPr>
          <p:cNvSpPr/>
          <p:nvPr/>
        </p:nvSpPr>
        <p:spPr>
          <a:xfrm>
            <a:off x="11604" y="4866441"/>
            <a:ext cx="2408096" cy="1448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This is the bar contains the tabs for results of past event and tab for time of current and future events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5– This shows the Bet slip </a:t>
            </a:r>
          </a:p>
        </p:txBody>
      </p:sp>
    </p:spTree>
    <p:extLst>
      <p:ext uri="{BB962C8B-B14F-4D97-AF65-F5344CB8AC3E}">
        <p14:creationId xmlns:p14="http://schemas.microsoft.com/office/powerpoint/2010/main" val="339563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75638D-31A2-4D73-AA9D-7661A1EB1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65AF6C-9664-440C-9C3E-DECCAAC19C1F}"/>
              </a:ext>
            </a:extLst>
          </p:cNvPr>
          <p:cNvSpPr/>
          <p:nvPr/>
        </p:nvSpPr>
        <p:spPr>
          <a:xfrm>
            <a:off x="-19051" y="-1"/>
            <a:ext cx="12191997" cy="10156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55BEFE-083C-41BD-A5CF-EA8D6BA91893}"/>
              </a:ext>
            </a:extLst>
          </p:cNvPr>
          <p:cNvSpPr/>
          <p:nvPr/>
        </p:nvSpPr>
        <p:spPr>
          <a:xfrm>
            <a:off x="-19051" y="6000750"/>
            <a:ext cx="12191997" cy="857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BDE4C1-7F9C-454C-A554-88936EC27908}"/>
              </a:ext>
            </a:extLst>
          </p:cNvPr>
          <p:cNvSpPr txBox="1"/>
          <p:nvPr/>
        </p:nvSpPr>
        <p:spPr>
          <a:xfrm>
            <a:off x="218364" y="246220"/>
            <a:ext cx="6032311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GREYHOUND INTERFACE </a:t>
            </a:r>
            <a:r>
              <a:rPr lang="en-GB" sz="16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(END OF EVENT)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AD0921-76ED-4EB7-AFA5-DD5CABDD3FC3}"/>
              </a:ext>
            </a:extLst>
          </p:cNvPr>
          <p:cNvSpPr txBox="1"/>
          <p:nvPr/>
        </p:nvSpPr>
        <p:spPr>
          <a:xfrm>
            <a:off x="-28136" y="3504645"/>
            <a:ext cx="3657599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Greyhounds end of event interface shows the result of the event 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C9E50E-4EC0-40A1-B908-04A14DC13B93}"/>
              </a:ext>
            </a:extLst>
          </p:cNvPr>
          <p:cNvSpPr/>
          <p:nvPr/>
        </p:nvSpPr>
        <p:spPr>
          <a:xfrm>
            <a:off x="3362178" y="2222697"/>
            <a:ext cx="5158157" cy="2883875"/>
          </a:xfrm>
          <a:prstGeom prst="roundRect">
            <a:avLst>
              <a:gd name="adj" fmla="val 8515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4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AD4F18-E601-4FD9-8B3A-3BA5F947F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3050A3-686F-4EF4-A82A-CB71D2B6D165}"/>
              </a:ext>
            </a:extLst>
          </p:cNvPr>
          <p:cNvSpPr/>
          <p:nvPr/>
        </p:nvSpPr>
        <p:spPr>
          <a:xfrm>
            <a:off x="-19051" y="0"/>
            <a:ext cx="12191997" cy="8461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12B3A4-80E0-4EA4-8EA3-69CEFDA7501A}"/>
              </a:ext>
            </a:extLst>
          </p:cNvPr>
          <p:cNvSpPr/>
          <p:nvPr/>
        </p:nvSpPr>
        <p:spPr>
          <a:xfrm>
            <a:off x="-19051" y="6000750"/>
            <a:ext cx="12191997" cy="857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498A1-BEBF-4D1D-BE0A-2EF21428BBC3}"/>
              </a:ext>
            </a:extLst>
          </p:cNvPr>
          <p:cNvSpPr txBox="1"/>
          <p:nvPr/>
        </p:nvSpPr>
        <p:spPr>
          <a:xfrm>
            <a:off x="218364" y="246220"/>
            <a:ext cx="3029803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MARKET PANELS</a:t>
            </a:r>
            <a:endParaRPr lang="en-GB" sz="16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EA5A96-3E7A-4D93-9D3C-0AE194F354EA}"/>
              </a:ext>
            </a:extLst>
          </p:cNvPr>
          <p:cNvSpPr/>
          <p:nvPr/>
        </p:nvSpPr>
        <p:spPr>
          <a:xfrm>
            <a:off x="2433712" y="2532185"/>
            <a:ext cx="7005710" cy="2588456"/>
          </a:xfrm>
          <a:prstGeom prst="roundRect">
            <a:avLst>
              <a:gd name="adj" fmla="val 8515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023B99-38DA-4031-88CB-6223E0F9A302}"/>
              </a:ext>
            </a:extLst>
          </p:cNvPr>
          <p:cNvSpPr txBox="1"/>
          <p:nvPr/>
        </p:nvSpPr>
        <p:spPr>
          <a:xfrm>
            <a:off x="-28136" y="881352"/>
            <a:ext cx="2461848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market panel shows the different market options which include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1.) Winner – to predict the exact winner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2.) Place (1-2) – to predict the dog that will either come 1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2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race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3.) Show – to predict the dog that will either come 1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3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race.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218182-5177-4A93-AC41-28B13CCBFF07}"/>
              </a:ext>
            </a:extLst>
          </p:cNvPr>
          <p:cNvSpPr txBox="1"/>
          <p:nvPr/>
        </p:nvSpPr>
        <p:spPr>
          <a:xfrm>
            <a:off x="9507418" y="822732"/>
            <a:ext cx="24618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4.) Forecast – To predict the exact dogs that will come 1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2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race.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5.)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Tricast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to predict the exact dogs that will come 1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3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event.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6.) Even/Odd –To predict if the odd number will come first or the even number.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7.)Over/Under 3.5 –To predict if the winning number will be over (4,5,6) 3.5 or under (1,2,3) 3.5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483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2691EC-A816-49B0-A6C2-3B79C4CCF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CF5DCC-DC2D-440E-98DE-2CAA74A617E0}"/>
              </a:ext>
            </a:extLst>
          </p:cNvPr>
          <p:cNvSpPr/>
          <p:nvPr/>
        </p:nvSpPr>
        <p:spPr>
          <a:xfrm>
            <a:off x="-19051" y="0"/>
            <a:ext cx="12191997" cy="8461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D102B9-E186-41DC-9C9E-ABA50F91A9BE}"/>
              </a:ext>
            </a:extLst>
          </p:cNvPr>
          <p:cNvSpPr/>
          <p:nvPr/>
        </p:nvSpPr>
        <p:spPr>
          <a:xfrm>
            <a:off x="-19051" y="6000750"/>
            <a:ext cx="12191997" cy="857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00C04-F792-4E4C-866C-4765661B33E6}"/>
              </a:ext>
            </a:extLst>
          </p:cNvPr>
          <p:cNvSpPr txBox="1"/>
          <p:nvPr/>
        </p:nvSpPr>
        <p:spPr>
          <a:xfrm>
            <a:off x="218364" y="246220"/>
            <a:ext cx="4913194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MARKET PANELS (</a:t>
            </a:r>
            <a:r>
              <a:rPr lang="en-GB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WINNER</a:t>
            </a:r>
            <a:r>
              <a:rPr lang="en-GB" sz="28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)</a:t>
            </a:r>
            <a:endParaRPr lang="en-GB" sz="16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0A03C-A8E9-47FF-8684-1F979BCBD207}"/>
              </a:ext>
            </a:extLst>
          </p:cNvPr>
          <p:cNvSpPr txBox="1"/>
          <p:nvPr/>
        </p:nvSpPr>
        <p:spPr>
          <a:xfrm>
            <a:off x="-28136" y="881352"/>
            <a:ext cx="2461848" cy="333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Winner market panel provides the winning odds for the 6 different dogs  and their performance in their last 5 events to aid punters in making their predictions.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the winner, simply click on the odds of the dog number that will win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710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C4E4A5-B260-4695-A2B8-0A583520D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9FC703-B7E9-4561-9E5E-FF3415C310BC}"/>
              </a:ext>
            </a:extLst>
          </p:cNvPr>
          <p:cNvSpPr/>
          <p:nvPr/>
        </p:nvSpPr>
        <p:spPr>
          <a:xfrm>
            <a:off x="-19051" y="0"/>
            <a:ext cx="12191997" cy="8461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752F3-DCCA-4F70-A705-5E9D912ABE35}"/>
              </a:ext>
            </a:extLst>
          </p:cNvPr>
          <p:cNvSpPr/>
          <p:nvPr/>
        </p:nvSpPr>
        <p:spPr>
          <a:xfrm>
            <a:off x="-19051" y="6000750"/>
            <a:ext cx="12191997" cy="857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F0152-C314-47D7-98BF-2D57B995A2CF}"/>
              </a:ext>
            </a:extLst>
          </p:cNvPr>
          <p:cNvSpPr txBox="1"/>
          <p:nvPr/>
        </p:nvSpPr>
        <p:spPr>
          <a:xfrm>
            <a:off x="218364" y="246220"/>
            <a:ext cx="6209732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MARKET PANELS </a:t>
            </a:r>
            <a:r>
              <a:rPr lang="en-GB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(PLACE 1-2 POSITION)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23A31-79BF-429C-A985-7B32C661C70D}"/>
              </a:ext>
            </a:extLst>
          </p:cNvPr>
          <p:cNvSpPr txBox="1"/>
          <p:nvPr/>
        </p:nvSpPr>
        <p:spPr>
          <a:xfrm>
            <a:off x="-28136" y="881352"/>
            <a:ext cx="2461848" cy="361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Place (1-2) market panel provides the winning odds for the 6 different dogs  and their performance in their last 5 events to aid punters in making their predictions.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on the dog that will come 1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2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event, simply click on the odds of the dog number that will win.</a:t>
            </a:r>
          </a:p>
        </p:txBody>
      </p:sp>
    </p:spTree>
    <p:extLst>
      <p:ext uri="{BB962C8B-B14F-4D97-AF65-F5344CB8AC3E}">
        <p14:creationId xmlns:p14="http://schemas.microsoft.com/office/powerpoint/2010/main" val="900466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C71033-47D2-4474-8A61-00D11E5A4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9FC703-B7E9-4561-9E5E-FF3415C310BC}"/>
              </a:ext>
            </a:extLst>
          </p:cNvPr>
          <p:cNvSpPr/>
          <p:nvPr/>
        </p:nvSpPr>
        <p:spPr>
          <a:xfrm>
            <a:off x="-19051" y="0"/>
            <a:ext cx="12191997" cy="8461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752F3-DCCA-4F70-A705-5E9D912ABE35}"/>
              </a:ext>
            </a:extLst>
          </p:cNvPr>
          <p:cNvSpPr/>
          <p:nvPr/>
        </p:nvSpPr>
        <p:spPr>
          <a:xfrm>
            <a:off x="-19051" y="6000750"/>
            <a:ext cx="12191997" cy="857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F0152-C314-47D7-98BF-2D57B995A2CF}"/>
              </a:ext>
            </a:extLst>
          </p:cNvPr>
          <p:cNvSpPr txBox="1"/>
          <p:nvPr/>
        </p:nvSpPr>
        <p:spPr>
          <a:xfrm>
            <a:off x="218364" y="246220"/>
            <a:ext cx="4026090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MARKET PANELS </a:t>
            </a:r>
            <a:r>
              <a:rPr lang="en-GB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(SHOW)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23F40-5B38-4D0E-BF85-E4F00632F555}"/>
              </a:ext>
            </a:extLst>
          </p:cNvPr>
          <p:cNvSpPr txBox="1"/>
          <p:nvPr/>
        </p:nvSpPr>
        <p:spPr>
          <a:xfrm>
            <a:off x="-28136" y="881352"/>
            <a:ext cx="2461848" cy="365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Show market panel provides the winning odds for the 6 different dogs  and their performance in their last 5 events to aid punters in making their predictions.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on the dog that will come 1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2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3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event, simply click on the odds of the dog number that will win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288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E6DED-557A-45AC-B055-BDD58FE5B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9FC703-B7E9-4561-9E5E-FF3415C310BC}"/>
              </a:ext>
            </a:extLst>
          </p:cNvPr>
          <p:cNvSpPr/>
          <p:nvPr/>
        </p:nvSpPr>
        <p:spPr>
          <a:xfrm>
            <a:off x="-19051" y="0"/>
            <a:ext cx="12191997" cy="8461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752F3-DCCA-4F70-A705-5E9D912ABE35}"/>
              </a:ext>
            </a:extLst>
          </p:cNvPr>
          <p:cNvSpPr/>
          <p:nvPr/>
        </p:nvSpPr>
        <p:spPr>
          <a:xfrm>
            <a:off x="-19051" y="6000750"/>
            <a:ext cx="12191997" cy="857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F0152-C314-47D7-98BF-2D57B995A2CF}"/>
              </a:ext>
            </a:extLst>
          </p:cNvPr>
          <p:cNvSpPr txBox="1"/>
          <p:nvPr/>
        </p:nvSpPr>
        <p:spPr>
          <a:xfrm>
            <a:off x="218363" y="246220"/>
            <a:ext cx="4408227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MARKET PANELS </a:t>
            </a:r>
            <a:r>
              <a:rPr lang="en-GB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(FORECAST)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31736-D8F5-4F93-9B80-B5CB8C6CA8B0}"/>
              </a:ext>
            </a:extLst>
          </p:cNvPr>
          <p:cNvSpPr txBox="1"/>
          <p:nvPr/>
        </p:nvSpPr>
        <p:spPr>
          <a:xfrm>
            <a:off x="-28136" y="839148"/>
            <a:ext cx="2461848" cy="393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Forecast market panel provides the winning odds for the 6 different dogs  and their performance in their last 5 events to aid punters in making their predictions.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on the exact dog that will come 1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click on 1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the exact dog that will come 2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click on 2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90261-4614-49FB-993E-3F0EFDDB2A59}"/>
              </a:ext>
            </a:extLst>
          </p:cNvPr>
          <p:cNvSpPr txBox="1"/>
          <p:nvPr/>
        </p:nvSpPr>
        <p:spPr>
          <a:xfrm>
            <a:off x="9549619" y="836800"/>
            <a:ext cx="246184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Alternatively click on any for the dog you are predicting to come 1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2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7219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A9BD75-575F-46A4-9646-8327B9584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9FC703-B7E9-4561-9E5E-FF3415C310BC}"/>
              </a:ext>
            </a:extLst>
          </p:cNvPr>
          <p:cNvSpPr/>
          <p:nvPr/>
        </p:nvSpPr>
        <p:spPr>
          <a:xfrm>
            <a:off x="-19051" y="0"/>
            <a:ext cx="12191997" cy="8461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752F3-DCCA-4F70-A705-5E9D912ABE35}"/>
              </a:ext>
            </a:extLst>
          </p:cNvPr>
          <p:cNvSpPr/>
          <p:nvPr/>
        </p:nvSpPr>
        <p:spPr>
          <a:xfrm>
            <a:off x="-19051" y="6000750"/>
            <a:ext cx="12191997" cy="857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F0152-C314-47D7-98BF-2D57B995A2CF}"/>
              </a:ext>
            </a:extLst>
          </p:cNvPr>
          <p:cNvSpPr txBox="1"/>
          <p:nvPr/>
        </p:nvSpPr>
        <p:spPr>
          <a:xfrm>
            <a:off x="218363" y="246220"/>
            <a:ext cx="4408227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MARKET PANELS </a:t>
            </a:r>
            <a:r>
              <a:rPr lang="en-GB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(TRICAST)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0022F-FA13-484F-ACAC-9F26A042DEE8}"/>
              </a:ext>
            </a:extLst>
          </p:cNvPr>
          <p:cNvSpPr txBox="1"/>
          <p:nvPr/>
        </p:nvSpPr>
        <p:spPr>
          <a:xfrm>
            <a:off x="-28136" y="839148"/>
            <a:ext cx="2461848" cy="361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Tricast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 panel provides the winning odds for the 6 different dogs  and their performances in their last 5 events to aid punters in making their predictions. It gives provision for punters to predict on the exact dogs that will come 1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3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on the dog that will come 1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click on 1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D0BFE-C7B1-4BCE-A8AB-6A95EAED06EA}"/>
              </a:ext>
            </a:extLst>
          </p:cNvPr>
          <p:cNvSpPr txBox="1"/>
          <p:nvPr/>
        </p:nvSpPr>
        <p:spPr>
          <a:xfrm>
            <a:off x="9479280" y="772307"/>
            <a:ext cx="2461848" cy="232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dog 3 to come to 2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click on 2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dog 2 to come to 3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click on 3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rd.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that a dog will come either 1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2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3</a:t>
            </a:r>
            <a:r>
              <a:rPr lang="en-US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click on any</a:t>
            </a:r>
          </a:p>
        </p:txBody>
      </p:sp>
    </p:spTree>
    <p:extLst>
      <p:ext uri="{BB962C8B-B14F-4D97-AF65-F5344CB8AC3E}">
        <p14:creationId xmlns:p14="http://schemas.microsoft.com/office/powerpoint/2010/main" val="4077883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855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Aharoni</vt:lpstr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Ademola Adebisi</dc:creator>
  <cp:lastModifiedBy>Akinwale Adigun</cp:lastModifiedBy>
  <cp:revision>29</cp:revision>
  <dcterms:created xsi:type="dcterms:W3CDTF">2018-09-24T11:51:13Z</dcterms:created>
  <dcterms:modified xsi:type="dcterms:W3CDTF">2018-09-25T09:11:54Z</dcterms:modified>
</cp:coreProperties>
</file>